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9" r:id="rId4"/>
    <p:sldId id="260" r:id="rId5"/>
    <p:sldId id="267" r:id="rId6"/>
    <p:sldId id="274" r:id="rId7"/>
    <p:sldId id="261" r:id="rId8"/>
    <p:sldId id="262" r:id="rId9"/>
    <p:sldId id="263" r:id="rId10"/>
    <p:sldId id="264" r:id="rId11"/>
    <p:sldId id="269" r:id="rId12"/>
    <p:sldId id="271" r:id="rId13"/>
    <p:sldId id="272" r:id="rId14"/>
    <p:sldId id="273" r:id="rId15"/>
    <p:sldId id="265" r:id="rId16"/>
    <p:sldId id="266" r:id="rId17"/>
    <p:sldId id="270" r:id="rId18"/>
    <p:sldId id="268" r:id="rId19"/>
    <p:sldId id="27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651" autoAdjust="0"/>
  </p:normalViewPr>
  <p:slideViewPr>
    <p:cSldViewPr>
      <p:cViewPr varScale="1">
        <p:scale>
          <a:sx n="93" d="100"/>
          <a:sy n="93" d="100"/>
        </p:scale>
        <p:origin x="-12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6CE52-501B-4774-AC83-1C6F281273C7}" type="datetimeFigureOut">
              <a:rPr lang="en-US" smtClean="0"/>
              <a:pPr/>
              <a:t>3/22/2011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45E2EB-3880-4567-9B19-211F9C5A8D0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is a lecture for FIN 352</a:t>
            </a:r>
            <a:r>
              <a:rPr lang="en-US" baseline="0" dirty="0" smtClean="0"/>
              <a:t> – Investments I, at California State University, Northridge.  It was written in January 2011.</a:t>
            </a:r>
            <a:r>
              <a:rPr lang="en-US" dirty="0" smtClean="0"/>
              <a:t>    ***Annotations</a:t>
            </a:r>
            <a:r>
              <a:rPr lang="en-US" baseline="0" dirty="0" smtClean="0"/>
              <a:t> are preliminary and incomplete***</a:t>
            </a:r>
            <a:endParaRPr lang="en-US" dirty="0" smtClean="0"/>
          </a:p>
          <a:p>
            <a:endParaRPr lang="en-US" dirty="0"/>
          </a:p>
        </p:txBody>
      </p:sp>
      <p:sp>
        <p:nvSpPr>
          <p:cNvPr id="4" name="Slide Number Placeholder 3"/>
          <p:cNvSpPr>
            <a:spLocks noGrp="1"/>
          </p:cNvSpPr>
          <p:nvPr>
            <p:ph type="sldNum" sz="quarter" idx="10"/>
          </p:nvPr>
        </p:nvSpPr>
        <p:spPr/>
        <p:txBody>
          <a:bodyPr/>
          <a:lstStyle/>
          <a:p>
            <a:fld id="{D145E2EB-3880-4567-9B19-211F9C5A8D08}"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George makes</a:t>
            </a:r>
            <a:r>
              <a:rPr lang="en-US" baseline="0" dirty="0" smtClean="0"/>
              <a:t> $60,000 dollars per year and he believes he can live on 80% of that when he retires.  That means he will need $48,000 of income each year during retirement.  From social security and his pension, he expects to get $25,000 per year.  This means that he needs to withdraw $23,000 each year from his savings.  </a:t>
            </a:r>
            <a:endParaRPr lang="en-US" dirty="0"/>
          </a:p>
        </p:txBody>
      </p:sp>
      <p:sp>
        <p:nvSpPr>
          <p:cNvPr id="4" name="Slide Number Placeholder 3"/>
          <p:cNvSpPr>
            <a:spLocks noGrp="1"/>
          </p:cNvSpPr>
          <p:nvPr>
            <p:ph type="sldNum" sz="quarter" idx="10"/>
          </p:nvPr>
        </p:nvSpPr>
        <p:spPr/>
        <p:txBody>
          <a:bodyPr/>
          <a:lstStyle/>
          <a:p>
            <a:fld id="{D145E2EB-3880-4567-9B19-211F9C5A8D08}"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We’ll assume that George will keep his wealth in</a:t>
            </a:r>
            <a:r>
              <a:rPr lang="en-US" baseline="0" dirty="0" smtClean="0"/>
              <a:t> income-earning assets during retirement, although they might be invested more conservatively than when he was working, and so earn a lower rate of return.  We will assume that his savings after retirement earn 3% after inflation.  We need to find the amount of money he needs on the day of retirement to generate $23,000 per year for 20 years.  From our understanding of the time value of money, we know that the wealth at retirement should then equal the present value of all the payments made in retirement.</a:t>
            </a:r>
          </a:p>
          <a:p>
            <a:endParaRPr lang="en-US" baseline="0" dirty="0" smtClean="0"/>
          </a:p>
          <a:p>
            <a:r>
              <a:rPr lang="en-US" baseline="0" dirty="0" smtClean="0"/>
              <a:t>We can use Excel, or a financial calculator, to determine this.  The payment is $23,000, the interest rate is 3%, the number of years is 20 and the future value is 0.  This gives us a present value of $400,500.  </a:t>
            </a:r>
          </a:p>
          <a:p>
            <a:endParaRPr lang="en-US" baseline="0" dirty="0" smtClean="0"/>
          </a:p>
          <a:p>
            <a:r>
              <a:rPr lang="en-US" baseline="0" dirty="0" smtClean="0"/>
              <a:t>So George needs to have $400,500 on the day of retirement.  So how much does he need to save to get that amount.</a:t>
            </a:r>
          </a:p>
        </p:txBody>
      </p:sp>
      <p:sp>
        <p:nvSpPr>
          <p:cNvPr id="4" name="Slide Number Placeholder 3"/>
          <p:cNvSpPr>
            <a:spLocks noGrp="1"/>
          </p:cNvSpPr>
          <p:nvPr>
            <p:ph type="sldNum" sz="quarter" idx="10"/>
          </p:nvPr>
        </p:nvSpPr>
        <p:spPr/>
        <p:txBody>
          <a:bodyPr/>
          <a:lstStyle/>
          <a:p>
            <a:fld id="{D145E2EB-3880-4567-9B19-211F9C5A8D08}"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the flip</a:t>
            </a:r>
            <a:r>
              <a:rPr lang="en-US" baseline="0" dirty="0" smtClean="0"/>
              <a:t> side of the time-value-of-money problem.  How much does he need to save every year to have </a:t>
            </a:r>
            <a:r>
              <a:rPr lang="en-US" baseline="0" dirty="0" smtClean="0"/>
              <a:t>$342,182? </a:t>
            </a:r>
            <a:r>
              <a:rPr lang="en-US" baseline="0" dirty="0" smtClean="0"/>
              <a:t>We’ll assume that his savings before retirement earn 5% after inflation.  So the future value is </a:t>
            </a:r>
            <a:r>
              <a:rPr lang="en-US" baseline="0" dirty="0" smtClean="0"/>
              <a:t>$342,182, </a:t>
            </a:r>
            <a:r>
              <a:rPr lang="en-US" baseline="0" dirty="0" smtClean="0"/>
              <a:t>the interest rate is 5%, the number of years is 25 and the present value is 0.  The payment is </a:t>
            </a:r>
            <a:r>
              <a:rPr lang="en-US" baseline="0" dirty="0" smtClean="0"/>
              <a:t>$7,170, </a:t>
            </a:r>
            <a:r>
              <a:rPr lang="en-US" baseline="0" dirty="0" smtClean="0"/>
              <a:t>which means he has to save </a:t>
            </a:r>
            <a:r>
              <a:rPr lang="en-US" baseline="0" dirty="0" smtClean="0"/>
              <a:t>$7,170 </a:t>
            </a:r>
            <a:r>
              <a:rPr lang="en-US" baseline="0" dirty="0" smtClean="0"/>
              <a:t>each year that he is working.</a:t>
            </a:r>
          </a:p>
          <a:p>
            <a:endParaRPr lang="en-US" baseline="0" dirty="0" smtClean="0"/>
          </a:p>
          <a:p>
            <a:r>
              <a:rPr lang="en-US" baseline="0" dirty="0" smtClean="0"/>
              <a:t>And there we go.  The logic we’ve gone through is the basis for most all calculations of saving for retirement, although I’ve simplified the problem to make it easier to understand.  Now, I’d like to go through some complications.</a:t>
            </a:r>
            <a:endParaRPr lang="en-US" dirty="0"/>
          </a:p>
        </p:txBody>
      </p:sp>
      <p:sp>
        <p:nvSpPr>
          <p:cNvPr id="4" name="Slide Number Placeholder 3"/>
          <p:cNvSpPr>
            <a:spLocks noGrp="1"/>
          </p:cNvSpPr>
          <p:nvPr>
            <p:ph type="sldNum" sz="quarter" idx="10"/>
          </p:nvPr>
        </p:nvSpPr>
        <p:spPr/>
        <p:txBody>
          <a:bodyPr/>
          <a:lstStyle/>
          <a:p>
            <a:fld id="{D145E2EB-3880-4567-9B19-211F9C5A8D08}"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What</a:t>
            </a:r>
            <a:r>
              <a:rPr lang="en-US" baseline="0" dirty="0" smtClean="0"/>
              <a:t> if George can’t save that much?   Well, he has several options.  Ideally, he should have started saving earlier; he would have saved more money and there also would have been a longer time for his savings to grow.  Unfortunately, he can’t do much about that now.  This is a common problem.  People often start too late in saving for retirement and find themselves in a difficult situation later.</a:t>
            </a:r>
          </a:p>
          <a:p>
            <a:endParaRPr lang="en-US" baseline="0" dirty="0" smtClean="0"/>
          </a:p>
          <a:p>
            <a:r>
              <a:rPr lang="en-US" baseline="0" dirty="0" smtClean="0"/>
              <a:t>George does have other options. One option is to retire later.  This means that he will have more years for saving and fewer years where he will withdraw money.  Another option is live on less during retirement.  This way, he won’t have to have as much in savings.  Finally, he could invest more aggressively to try to get a higher return on his savings.  However, doing so can incur substantial risks and should not be done lightly.</a:t>
            </a:r>
          </a:p>
          <a:p>
            <a:endParaRPr lang="en-US" baseline="0" dirty="0" smtClean="0"/>
          </a:p>
          <a:p>
            <a:r>
              <a:rPr lang="en-US" baseline="0" dirty="0" smtClean="0"/>
              <a:t>George would need to repeat our calculation under different assumptions to find which values that are consistent with the amount he can save.  </a:t>
            </a:r>
            <a:endParaRPr lang="en-US" dirty="0"/>
          </a:p>
        </p:txBody>
      </p:sp>
      <p:sp>
        <p:nvSpPr>
          <p:cNvPr id="4" name="Slide Number Placeholder 3"/>
          <p:cNvSpPr>
            <a:spLocks noGrp="1"/>
          </p:cNvSpPr>
          <p:nvPr>
            <p:ph type="sldNum" sz="quarter" idx="10"/>
          </p:nvPr>
        </p:nvSpPr>
        <p:spPr/>
        <p:txBody>
          <a:bodyPr/>
          <a:lstStyle/>
          <a:p>
            <a:fld id="{D145E2EB-3880-4567-9B19-211F9C5A8D08}"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a:t>
            </a:r>
            <a:r>
              <a:rPr lang="en-US" baseline="0" dirty="0" smtClean="0"/>
              <a:t> practice, there are often other factors which make the calculation more complicated.  One complication is that individual might already have some money saved.  To incorporate that, we calculate how much those savings would be worth on the day of retirement.  We subtract that away from the amount needed at retirement to determine how much must be raised by additional saving.  Another complication is that money in different accounts might earn different rates of return or be taxed at different rates.  If that’s the case, separate calculations should be done for each account.</a:t>
            </a:r>
          </a:p>
          <a:p>
            <a:r>
              <a:rPr lang="en-US" baseline="0" dirty="0" smtClean="0"/>
              <a:t>In our example, we assumed that there was only a single individual.  If it is a couple, then the income, expenses and life expectancies of both partners needs to be taken into account.</a:t>
            </a:r>
          </a:p>
          <a:p>
            <a:endParaRPr lang="en-US" baseline="0" dirty="0" smtClean="0"/>
          </a:p>
          <a:p>
            <a:r>
              <a:rPr lang="en-US" baseline="0" dirty="0" smtClean="0"/>
              <a:t>Another assumption we made was that the individual planned on using up all their wealth by the end of the timeline. Often, however, people wish to pass on some of their wealth by making bequests to their children when they die.  This would limit how much they want to spend down their wealth.  That needs to be taken into account when determining how much money they can pull out of their savings each year.</a:t>
            </a:r>
          </a:p>
        </p:txBody>
      </p:sp>
      <p:sp>
        <p:nvSpPr>
          <p:cNvPr id="4" name="Slide Number Placeholder 3"/>
          <p:cNvSpPr>
            <a:spLocks noGrp="1"/>
          </p:cNvSpPr>
          <p:nvPr>
            <p:ph type="sldNum" sz="quarter" idx="10"/>
          </p:nvPr>
        </p:nvSpPr>
        <p:spPr/>
        <p:txBody>
          <a:bodyPr/>
          <a:lstStyle/>
          <a:p>
            <a:fld id="{D145E2EB-3880-4567-9B19-211F9C5A8D08}"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biggest complication</a:t>
            </a:r>
            <a:r>
              <a:rPr lang="en-US" baseline="0" dirty="0" smtClean="0"/>
              <a:t> is uncertainty about the future.  We don’t know what the future inflation rate will be, what return we will get on our investments, whether we will have unexpected expenses, or how long we will live.  One way to deal with this is to be conservative and save more than we calculate we need.  But how much more?  There’s no easy answer to this, particularly in this short lecture, but I’ll mention one approach.</a:t>
            </a:r>
            <a:endParaRPr lang="en-US" dirty="0"/>
          </a:p>
        </p:txBody>
      </p:sp>
      <p:sp>
        <p:nvSpPr>
          <p:cNvPr id="4" name="Slide Number Placeholder 3"/>
          <p:cNvSpPr>
            <a:spLocks noGrp="1"/>
          </p:cNvSpPr>
          <p:nvPr>
            <p:ph type="sldNum" sz="quarter" idx="10"/>
          </p:nvPr>
        </p:nvSpPr>
        <p:spPr/>
        <p:txBody>
          <a:bodyPr/>
          <a:lstStyle/>
          <a:p>
            <a:fld id="{D145E2EB-3880-4567-9B19-211F9C5A8D08}" type="slidenum">
              <a:rPr lang="en-US" smtClean="0"/>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4% rule is a rule of thumb you sometimes see in financial planning circles.  The idea is that on retirement, you can pull out 4% of your savings each year. </a:t>
            </a:r>
            <a:r>
              <a:rPr lang="en-US" baseline="0" dirty="0" smtClean="0"/>
              <a:t> </a:t>
            </a:r>
            <a:r>
              <a:rPr lang="en-US" dirty="0" smtClean="0"/>
              <a:t>If your savings earn 4% after adjusting for inflation, then you can continue to withdraw the same amount indefinitely and you won’t outlive</a:t>
            </a:r>
            <a:r>
              <a:rPr lang="en-US" baseline="0" dirty="0" smtClean="0"/>
              <a:t> your money.  However, if your savings earn less than 4%, then the amount you can withdraw each year will decrease over time.  </a:t>
            </a:r>
          </a:p>
          <a:p>
            <a:endParaRPr lang="en-US" baseline="0" dirty="0" smtClean="0"/>
          </a:p>
          <a:p>
            <a:r>
              <a:rPr lang="en-US" baseline="0" dirty="0" smtClean="0"/>
              <a:t>The cost to this is you need more savings at the start.  If we expect to live 20 years, earn 4% on our retirement savings, withdraw $23,000 per year, and exhaust our savings after 20  years, we would need to have $312,578 in savings.  In contrast, if we plan to pull out $23,000 per year indefinitely, assuming a return of 4%, we would need </a:t>
            </a:r>
            <a:r>
              <a:rPr lang="en-US" baseline="0" smtClean="0"/>
              <a:t>to start with $575,000. </a:t>
            </a:r>
            <a:endParaRPr lang="en-US" dirty="0"/>
          </a:p>
        </p:txBody>
      </p:sp>
      <p:sp>
        <p:nvSpPr>
          <p:cNvPr id="4" name="Slide Number Placeholder 3"/>
          <p:cNvSpPr>
            <a:spLocks noGrp="1"/>
          </p:cNvSpPr>
          <p:nvPr>
            <p:ph type="sldNum" sz="quarter" idx="10"/>
          </p:nvPr>
        </p:nvSpPr>
        <p:spPr/>
        <p:txBody>
          <a:bodyPr/>
          <a:lstStyle/>
          <a:p>
            <a:fld id="{D145E2EB-3880-4567-9B19-211F9C5A8D08}" type="slidenum">
              <a:rPr lang="en-US" smtClean="0"/>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Another</a:t>
            </a:r>
            <a:r>
              <a:rPr lang="en-US" baseline="0" dirty="0" smtClean="0"/>
              <a:t> approach to dealing with uncertainty is insuring yourself against unexpected expenses.  I’m using the term insurance broadly, to include anything that reduces you sensitivity to changes in expenses.  Medical and disability insurance provide coverage when medical expenses are higher than expected which reduces health risk.  </a:t>
            </a:r>
          </a:p>
          <a:p>
            <a:endParaRPr lang="en-US" baseline="0" dirty="0" smtClean="0"/>
          </a:p>
          <a:p>
            <a:r>
              <a:rPr lang="en-US" baseline="0" dirty="0" smtClean="0"/>
              <a:t>While people don’t think about this as insurance, paying off the mortgage on your house before you retire works in a similar way.  It not only reduces your expenses, but if you live longer than expected, you don’t have to find additional money for rent each year.  </a:t>
            </a:r>
          </a:p>
          <a:p>
            <a:endParaRPr lang="en-US" baseline="0" dirty="0" smtClean="0"/>
          </a:p>
          <a:p>
            <a:r>
              <a:rPr lang="en-US" baseline="0" dirty="0" smtClean="0"/>
              <a:t>There is also a financial produce, called an annuity, which helps manage the risk of outliving your money.  With an annuity, you pay a lump-sum at the start, and then receive a fixed payment each month for as long as you are alive.</a:t>
            </a:r>
          </a:p>
          <a:p>
            <a:endParaRPr lang="en-US" baseline="0" dirty="0" smtClean="0"/>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D145E2EB-3880-4567-9B19-211F9C5A8D08}" type="slidenum">
              <a:rPr lang="en-US" smtClean="0"/>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Planning for your retirement</a:t>
            </a:r>
            <a:r>
              <a:rPr lang="en-US" baseline="0" dirty="0" smtClean="0"/>
              <a:t> is one of the most important parts of your financial plan.  Unfortunately, sometimes people put it off because retirement seems so far in the future and the uncertainty so great.  However, by using basic financial techniques, you can easily come up with a rough estimate of where you stand and what you need to do in the future.</a:t>
            </a:r>
            <a:endParaRPr lang="en-US" dirty="0"/>
          </a:p>
        </p:txBody>
      </p:sp>
      <p:sp>
        <p:nvSpPr>
          <p:cNvPr id="4" name="Slide Number Placeholder 3"/>
          <p:cNvSpPr>
            <a:spLocks noGrp="1"/>
          </p:cNvSpPr>
          <p:nvPr>
            <p:ph type="sldNum" sz="quarter" idx="10"/>
          </p:nvPr>
        </p:nvSpPr>
        <p:spPr/>
        <p:txBody>
          <a:bodyPr/>
          <a:lstStyle/>
          <a:p>
            <a:fld id="{D145E2EB-3880-4567-9B19-211F9C5A8D08}"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One of the most common questions people</a:t>
            </a:r>
            <a:r>
              <a:rPr lang="en-US" baseline="0" dirty="0" smtClean="0"/>
              <a:t> ask is, how much do I need to save for retirement?  In this lecture, we will cover how to make a simple calculation of the amount an investor will need to save.  </a:t>
            </a:r>
            <a:endParaRPr lang="en-US" dirty="0"/>
          </a:p>
        </p:txBody>
      </p:sp>
      <p:sp>
        <p:nvSpPr>
          <p:cNvPr id="4" name="Slide Number Placeholder 3"/>
          <p:cNvSpPr>
            <a:spLocks noGrp="1"/>
          </p:cNvSpPr>
          <p:nvPr>
            <p:ph type="sldNum" sz="quarter" idx="10"/>
          </p:nvPr>
        </p:nvSpPr>
        <p:spPr/>
        <p:txBody>
          <a:bodyPr/>
          <a:lstStyle/>
          <a:p>
            <a:fld id="{D145E2EB-3880-4567-9B19-211F9C5A8D08}"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problem is easiest to understand if we look at a timeline.  This chart shows how your wealth changes over your life.  The left side of the line, marked “now”, is when you begin saving.  Each year you add money to you investments and your wealth grows over time.  Once you retire the process reverses; you withdraw money to live off of and your wealth declines.  If you’ve done this right, your wealth should last through the end of your life.</a:t>
            </a:r>
          </a:p>
          <a:p>
            <a:endParaRPr lang="en-US" baseline="0" dirty="0" smtClean="0"/>
          </a:p>
          <a:p>
            <a:r>
              <a:rPr lang="en-US" baseline="0" dirty="0" smtClean="0"/>
              <a:t>When determining the amount to save, we work backwards along the time line. We start by determining the amount of money you expect to withdraw each year.  This tells us how much money you will need at the date of your retirement.  From that, we can determine how much money you need to save every year.</a:t>
            </a:r>
            <a:endParaRPr lang="en-US" dirty="0"/>
          </a:p>
        </p:txBody>
      </p:sp>
      <p:sp>
        <p:nvSpPr>
          <p:cNvPr id="4" name="Slide Number Placeholder 3"/>
          <p:cNvSpPr>
            <a:spLocks noGrp="1"/>
          </p:cNvSpPr>
          <p:nvPr>
            <p:ph type="sldNum" sz="quarter" idx="10"/>
          </p:nvPr>
        </p:nvSpPr>
        <p:spPr/>
        <p:txBody>
          <a:bodyPr/>
          <a:lstStyle/>
          <a:p>
            <a:fld id="{D145E2EB-3880-4567-9B19-211F9C5A8D08}"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Again, here</a:t>
            </a:r>
            <a:r>
              <a:rPr lang="en-US" baseline="0" dirty="0" smtClean="0"/>
              <a:t> is</a:t>
            </a:r>
            <a:r>
              <a:rPr lang="en-US" dirty="0" smtClean="0"/>
              <a:t> the three-step process.  In the first step, we ask</a:t>
            </a:r>
            <a:r>
              <a:rPr lang="en-US" baseline="0" dirty="0" smtClean="0"/>
              <a:t> the question, “how much money do you need to withdraw from your savings each year when you are retired?’’  The second question is, “how much wealth will you need at retirement?”  In the final step, we ask the question “how much wealth do you need to save each year to accumulate that wealth?”</a:t>
            </a:r>
            <a:endParaRPr lang="en-US" dirty="0"/>
          </a:p>
        </p:txBody>
      </p:sp>
      <p:sp>
        <p:nvSpPr>
          <p:cNvPr id="4" name="Slide Number Placeholder 3"/>
          <p:cNvSpPr>
            <a:spLocks noGrp="1"/>
          </p:cNvSpPr>
          <p:nvPr>
            <p:ph type="sldNum" sz="quarter" idx="10"/>
          </p:nvPr>
        </p:nvSpPr>
        <p:spPr/>
        <p:txBody>
          <a:bodyPr/>
          <a:lstStyle/>
          <a:p>
            <a:fld id="{D145E2EB-3880-4567-9B19-211F9C5A8D08}"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word about inflation.  As you know, inflation will reduce the value</a:t>
            </a:r>
            <a:r>
              <a:rPr lang="en-US" baseline="0" dirty="0" smtClean="0"/>
              <a:t> of your savings over time.  One way to handle this in our calculation would be to forecast the future inflation rate and increase future amounts as necessary.  However, in some ways, this makes the calculation harder to understand.  Instead, to adjust for inflation we will use current dollars for calculations and use inflation adjusted rates of returns.  </a:t>
            </a:r>
          </a:p>
          <a:p>
            <a:endParaRPr lang="en-US" baseline="0" dirty="0" smtClean="0"/>
          </a:p>
          <a:p>
            <a:r>
              <a:rPr lang="en-US" baseline="0" dirty="0" smtClean="0"/>
              <a:t>For example, when determining the income you need when you retire, we will use your current level of income as a base.  This ignores that fact that, because of inflation,  you will need to have a greater number of </a:t>
            </a:r>
            <a:r>
              <a:rPr lang="en-US" i="1" baseline="0" dirty="0" smtClean="0"/>
              <a:t>dollars</a:t>
            </a:r>
            <a:r>
              <a:rPr lang="en-US" baseline="0" dirty="0" smtClean="0"/>
              <a:t> in the future just to have the same level of consumption.   That’s OK, because we reduce the rate of return on your investments by the expected inflation rate to adjust for that.  For example, if you thought you would earn 8% on your investments, and that inflation would be 3%, we would use 5% as your rate of return.  The 5% tells us how much the growth of your investments actually adds to your wealth, while the 3% goes to cover increases in costs due to inflation.</a:t>
            </a:r>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D145E2EB-3880-4567-9B19-211F9C5A8D08}"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let’s go through each step</a:t>
            </a:r>
            <a:r>
              <a:rPr lang="en-US" baseline="0" dirty="0" smtClean="0"/>
              <a:t> of the process.  Step 1 was to determine how much income you needed to generate from your savings each year.  To do that, we need to determine how much you need to spend each year when you’re retired.  This can seem like a difficult calculation, so we might use some rules of thumb to simplify it.  Begin with your current income.   Since you are living off this now, it’s a good estimate of how much you will need in the future.  However, you may need to make some adjustments.  If you are young, it’s likely that your income is going to increase over time, and so this number may be too low.  In addition, you might have increased expenses when you retire, perhaps due to medical reasons or simply because you may want to spend more on travel or entertainment.  On the other hand, by the time you retire, your house might be paid off and you might find yourself in a lower tax bracket.  If that’s the case, your expenses could be lower in retirement.  For this discussion, we’ll start with your current income, but in practice, you’ll need to make the appropriate adjustments.</a:t>
            </a:r>
          </a:p>
          <a:p>
            <a:endParaRPr lang="en-US" baseline="0" dirty="0" smtClean="0"/>
          </a:p>
          <a:p>
            <a:r>
              <a:rPr lang="en-US" dirty="0" smtClean="0"/>
              <a:t>When you retire, you’ll get some money</a:t>
            </a:r>
            <a:r>
              <a:rPr lang="en-US" baseline="0" dirty="0" smtClean="0"/>
              <a:t> from social security each year.  We subtract this amount away from your needed income.  Some people will also get a fixed amount of money each year from a defined benefit pension plan they have at work.  We subtract this, and what’s left over is the amount of income you need to generate each year from your own savings.</a:t>
            </a:r>
            <a:endParaRPr lang="en-US" dirty="0"/>
          </a:p>
        </p:txBody>
      </p:sp>
      <p:sp>
        <p:nvSpPr>
          <p:cNvPr id="4" name="Slide Number Placeholder 3"/>
          <p:cNvSpPr>
            <a:spLocks noGrp="1"/>
          </p:cNvSpPr>
          <p:nvPr>
            <p:ph type="sldNum" sz="quarter" idx="10"/>
          </p:nvPr>
        </p:nvSpPr>
        <p:spPr/>
        <p:txBody>
          <a:bodyPr/>
          <a:lstStyle/>
          <a:p>
            <a:fld id="{D145E2EB-3880-4567-9B19-211F9C5A8D08}"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Step 2 is to determine how much wealth you need on your date of retirement</a:t>
            </a:r>
            <a:r>
              <a:rPr lang="en-US" baseline="0" dirty="0" smtClean="0"/>
              <a:t> to generate the needed income from step 1.</a:t>
            </a:r>
          </a:p>
          <a:p>
            <a:endParaRPr lang="en-US" baseline="0" dirty="0" smtClean="0"/>
          </a:p>
          <a:p>
            <a:r>
              <a:rPr lang="en-US" baseline="0" dirty="0" smtClean="0"/>
              <a:t>There are a number of different ways to do this.  The simplest way, and the way we’ll do it in our example, is to assume that everything in the future is known for sure.  Obviously, this is not realistic, but it gives us a pretty good start on the problem.  We’ll look at uncertainty more at the end of this talk, but in passing I’ll mention two other ways to do the calculation.  Professional financial planners have specialized software that does “Monte Carlo” analysis which is a way of incorporating uncertainty into the saving calculation.  This allows you to measure the risks of different savings plans.  This is an advanced topic and we won’t discuss it here.  An alternate approach is to use a rule of thumb that helps you adjust for uncertainty.  An example of that is the “4% rule”, which says that you should withdraw 4% of your savings each year.  We’ll talk more about this later.</a:t>
            </a:r>
            <a:endParaRPr lang="en-US" dirty="0"/>
          </a:p>
        </p:txBody>
      </p:sp>
      <p:sp>
        <p:nvSpPr>
          <p:cNvPr id="4" name="Slide Number Placeholder 3"/>
          <p:cNvSpPr>
            <a:spLocks noGrp="1"/>
          </p:cNvSpPr>
          <p:nvPr>
            <p:ph type="sldNum" sz="quarter" idx="10"/>
          </p:nvPr>
        </p:nvSpPr>
        <p:spPr/>
        <p:txBody>
          <a:bodyPr/>
          <a:lstStyle/>
          <a:p>
            <a:fld id="{D145E2EB-3880-4567-9B19-211F9C5A8D08}"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last part of the process is to determine how much</a:t>
            </a:r>
            <a:r>
              <a:rPr lang="en-US" baseline="0" dirty="0" smtClean="0"/>
              <a:t> you have to save each year while you are working.  This is really two interconnected decisions.  First is the amount you save each year.  But you also need to determine how you invest your money.  Basically, this is the asset allocation decision - what fraction of your wealth is invested in stocks and what fraction in bonds.  If you invest more in stocks, you’re average return will be higher, which means you need to save less each year.  However, stocks entail substantial risk so there’s also a greater chance that you might not achieve your investment goals.  For the purposes of this lecture, we’ll assume that the asset allocation decision has already been made. You can look at the asset allocation lecture to learn more about that decision.</a:t>
            </a:r>
            <a:endParaRPr lang="en-US" dirty="0"/>
          </a:p>
        </p:txBody>
      </p:sp>
      <p:sp>
        <p:nvSpPr>
          <p:cNvPr id="4" name="Slide Number Placeholder 3"/>
          <p:cNvSpPr>
            <a:spLocks noGrp="1"/>
          </p:cNvSpPr>
          <p:nvPr>
            <p:ph type="sldNum" sz="quarter" idx="10"/>
          </p:nvPr>
        </p:nvSpPr>
        <p:spPr/>
        <p:txBody>
          <a:bodyPr/>
          <a:lstStyle/>
          <a:p>
            <a:fld id="{D145E2EB-3880-4567-9B19-211F9C5A8D08}"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I’ll do a simple numerical</a:t>
            </a:r>
            <a:r>
              <a:rPr lang="en-US" baseline="0" dirty="0" smtClean="0"/>
              <a:t> example.  The website, choosetosave.org, provides a worksheet that goes through the same type of exercise.  They call it their “Ballpark </a:t>
            </a:r>
            <a:r>
              <a:rPr lang="en-US" baseline="0" dirty="0" err="1" smtClean="0"/>
              <a:t>E$timate</a:t>
            </a:r>
            <a:r>
              <a:rPr lang="en-US" baseline="0" dirty="0" smtClean="0"/>
              <a:t>”. It’s designed for people who don’t know any financial math so it simplifies the calculations.  However, we’ll do the calculations ourselves.  </a:t>
            </a:r>
          </a:p>
          <a:p>
            <a:endParaRPr lang="en-US" baseline="0" dirty="0" smtClean="0"/>
          </a:p>
          <a:p>
            <a:r>
              <a:rPr lang="en-US" baseline="0" dirty="0" smtClean="0"/>
              <a:t>We start with George, who is  a 40-year-old single man.  He plans on retiring at 65 and he expects to live for another 20 years.  In other words, he will be saving for the next 25 years, and then withdrawing money from his savings for another 20 years.  To keep things simple, we’ll assume that he has no current savings.  </a:t>
            </a:r>
            <a:endParaRPr lang="en-US" dirty="0"/>
          </a:p>
        </p:txBody>
      </p:sp>
      <p:sp>
        <p:nvSpPr>
          <p:cNvPr id="4" name="Slide Number Placeholder 3"/>
          <p:cNvSpPr>
            <a:spLocks noGrp="1"/>
          </p:cNvSpPr>
          <p:nvPr>
            <p:ph type="sldNum" sz="quarter" idx="10"/>
          </p:nvPr>
        </p:nvSpPr>
        <p:spPr/>
        <p:txBody>
          <a:bodyPr/>
          <a:lstStyle/>
          <a:p>
            <a:fld id="{D145E2EB-3880-4567-9B19-211F9C5A8D08}"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E53553E-CD3F-4A9E-9847-942B4913156B}" type="datetimeFigureOut">
              <a:rPr lang="en-US" smtClean="0"/>
              <a:pPr/>
              <a:t>3/22/2011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A23E96-F2D1-467D-AA80-A819F7AD08F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53553E-CD3F-4A9E-9847-942B4913156B}" type="datetimeFigureOut">
              <a:rPr lang="en-US" smtClean="0"/>
              <a:pPr/>
              <a:t>3/22/2011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A23E96-F2D1-467D-AA80-A819F7AD08F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53553E-CD3F-4A9E-9847-942B4913156B}" type="datetimeFigureOut">
              <a:rPr lang="en-US" smtClean="0"/>
              <a:pPr/>
              <a:t>3/22/2011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A23E96-F2D1-467D-AA80-A819F7AD08F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53553E-CD3F-4A9E-9847-942B4913156B}" type="datetimeFigureOut">
              <a:rPr lang="en-US" smtClean="0"/>
              <a:pPr/>
              <a:t>3/22/2011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A23E96-F2D1-467D-AA80-A819F7AD08F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53553E-CD3F-4A9E-9847-942B4913156B}" type="datetimeFigureOut">
              <a:rPr lang="en-US" smtClean="0"/>
              <a:pPr/>
              <a:t>3/22/2011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A23E96-F2D1-467D-AA80-A819F7AD08F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E53553E-CD3F-4A9E-9847-942B4913156B}" type="datetimeFigureOut">
              <a:rPr lang="en-US" smtClean="0"/>
              <a:pPr/>
              <a:t>3/22/2011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A23E96-F2D1-467D-AA80-A819F7AD08F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E53553E-CD3F-4A9E-9847-942B4913156B}" type="datetimeFigureOut">
              <a:rPr lang="en-US" smtClean="0"/>
              <a:pPr/>
              <a:t>3/22/2011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0A23E96-F2D1-467D-AA80-A819F7AD08F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E53553E-CD3F-4A9E-9847-942B4913156B}" type="datetimeFigureOut">
              <a:rPr lang="en-US" smtClean="0"/>
              <a:pPr/>
              <a:t>3/22/2011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A23E96-F2D1-467D-AA80-A819F7AD08F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53553E-CD3F-4A9E-9847-942B4913156B}" type="datetimeFigureOut">
              <a:rPr lang="en-US" smtClean="0"/>
              <a:pPr/>
              <a:t>3/22/2011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0A23E96-F2D1-467D-AA80-A819F7AD08F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53553E-CD3F-4A9E-9847-942B4913156B}" type="datetimeFigureOut">
              <a:rPr lang="en-US" smtClean="0"/>
              <a:pPr/>
              <a:t>3/22/2011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A23E96-F2D1-467D-AA80-A819F7AD08F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53553E-CD3F-4A9E-9847-942B4913156B}" type="datetimeFigureOut">
              <a:rPr lang="en-US" smtClean="0"/>
              <a:pPr/>
              <a:t>3/22/2011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A23E96-F2D1-467D-AA80-A819F7AD08F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53553E-CD3F-4A9E-9847-942B4913156B}" type="datetimeFigureOut">
              <a:rPr lang="en-US" smtClean="0"/>
              <a:pPr/>
              <a:t>3/22/2011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A23E96-F2D1-467D-AA80-A819F7AD08F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How Much to Save for Retirement?</a:t>
            </a:r>
            <a:endParaRPr lang="en-US" dirty="0"/>
          </a:p>
        </p:txBody>
      </p:sp>
      <p:sp>
        <p:nvSpPr>
          <p:cNvPr id="3" name="Subtitle 2"/>
          <p:cNvSpPr>
            <a:spLocks noGrp="1"/>
          </p:cNvSpPr>
          <p:nvPr>
            <p:ph type="subTitle" idx="1"/>
          </p:nvPr>
        </p:nvSpPr>
        <p:spPr/>
        <p:txBody>
          <a:bodyPr>
            <a:normAutofit fontScale="85000" lnSpcReduction="20000"/>
          </a:bodyPr>
          <a:lstStyle/>
          <a:p>
            <a:r>
              <a:rPr lang="en-US" dirty="0" smtClean="0"/>
              <a:t>A lecture for FIN 352</a:t>
            </a:r>
          </a:p>
          <a:p>
            <a:r>
              <a:rPr lang="en-US" dirty="0" smtClean="0"/>
              <a:t>Professor James Dow</a:t>
            </a:r>
          </a:p>
          <a:p>
            <a:r>
              <a:rPr lang="en-US" dirty="0" smtClean="0"/>
              <a:t>CSUN</a:t>
            </a:r>
          </a:p>
          <a:p>
            <a:r>
              <a:rPr lang="en-US" dirty="0" smtClean="0"/>
              <a:t>(draft)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Simple Example</a:t>
            </a:r>
            <a:endParaRPr lang="en-US" dirty="0"/>
          </a:p>
        </p:txBody>
      </p:sp>
      <p:sp>
        <p:nvSpPr>
          <p:cNvPr id="3" name="Content Placeholder 2"/>
          <p:cNvSpPr>
            <a:spLocks noGrp="1"/>
          </p:cNvSpPr>
          <p:nvPr>
            <p:ph idx="1"/>
          </p:nvPr>
        </p:nvSpPr>
        <p:spPr/>
        <p:txBody>
          <a:bodyPr/>
          <a:lstStyle/>
          <a:p>
            <a:r>
              <a:rPr lang="en-US" dirty="0" smtClean="0"/>
              <a:t>http://www.choosetosave.org/ballpark/</a:t>
            </a:r>
          </a:p>
          <a:p>
            <a:endParaRPr lang="en-US" dirty="0"/>
          </a:p>
          <a:p>
            <a:r>
              <a:rPr lang="en-US" dirty="0" smtClean="0"/>
              <a:t>George is a 40 year old single man.  He plans on retiring at 65 and he expects to live for another 20 years.</a:t>
            </a:r>
          </a:p>
          <a:p>
            <a:endParaRPr lang="en-US" dirty="0" smtClean="0"/>
          </a:p>
          <a:p>
            <a:r>
              <a:rPr lang="en-US" dirty="0" smtClean="0"/>
              <a:t>He has no current savings.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How much each year?</a:t>
            </a:r>
            <a:endParaRPr lang="en-US" dirty="0"/>
          </a:p>
        </p:txBody>
      </p:sp>
      <p:sp>
        <p:nvSpPr>
          <p:cNvPr id="3" name="Content Placeholder 2"/>
          <p:cNvSpPr>
            <a:spLocks noGrp="1"/>
          </p:cNvSpPr>
          <p:nvPr>
            <p:ph idx="1"/>
          </p:nvPr>
        </p:nvSpPr>
        <p:spPr/>
        <p:txBody>
          <a:bodyPr>
            <a:normAutofit/>
          </a:bodyPr>
          <a:lstStyle/>
          <a:p>
            <a:endParaRPr lang="en-US" dirty="0" smtClean="0"/>
          </a:p>
          <a:p>
            <a:r>
              <a:rPr lang="en-US" dirty="0" smtClean="0"/>
              <a:t>He makes $60,000 per year and believes he can live on 80% of that when retired.</a:t>
            </a:r>
          </a:p>
          <a:p>
            <a:pPr lvl="1"/>
            <a:r>
              <a:rPr lang="en-US" dirty="0" smtClean="0"/>
              <a:t>0.8*$60,000 = $48,000 needed income</a:t>
            </a:r>
          </a:p>
          <a:p>
            <a:endParaRPr lang="en-US" dirty="0" smtClean="0"/>
          </a:p>
          <a:p>
            <a:r>
              <a:rPr lang="en-US" dirty="0" smtClean="0"/>
              <a:t>From social security and his pension he expects to get $25,000 per year.</a:t>
            </a:r>
          </a:p>
          <a:p>
            <a:pPr lvl="1"/>
            <a:r>
              <a:rPr lang="en-US" dirty="0" smtClean="0"/>
              <a:t>$48,000 - $25,000 = $23,000 from savings</a:t>
            </a:r>
          </a:p>
          <a:p>
            <a:endParaRPr lang="en-US" dirty="0" smtClean="0"/>
          </a:p>
          <a:p>
            <a:pPr>
              <a:buNone/>
            </a:pPr>
            <a:endParaRPr lang="en-US" dirty="0" smtClean="0"/>
          </a:p>
          <a:p>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 How Much Wealth at Retirement</a:t>
            </a:r>
            <a:endParaRPr lang="en-US" dirty="0"/>
          </a:p>
        </p:txBody>
      </p:sp>
      <p:sp>
        <p:nvSpPr>
          <p:cNvPr id="3" name="Content Placeholder 2"/>
          <p:cNvSpPr>
            <a:spLocks noGrp="1"/>
          </p:cNvSpPr>
          <p:nvPr>
            <p:ph idx="1"/>
          </p:nvPr>
        </p:nvSpPr>
        <p:spPr/>
        <p:txBody>
          <a:bodyPr/>
          <a:lstStyle/>
          <a:p>
            <a:r>
              <a:rPr lang="en-US" dirty="0" smtClean="0"/>
              <a:t>Assume that his savings after retirement earn 3% (after inflation).</a:t>
            </a:r>
          </a:p>
          <a:p>
            <a:r>
              <a:rPr lang="en-US" dirty="0" smtClean="0"/>
              <a:t>Wealth at retirement should equal the present value of all the payments made in retirement.</a:t>
            </a:r>
          </a:p>
          <a:p>
            <a:r>
              <a:rPr lang="en-US" dirty="0" smtClean="0"/>
              <a:t>PMT=$23,000; I=3; N=20; FV=0</a:t>
            </a:r>
          </a:p>
          <a:p>
            <a:r>
              <a:rPr lang="en-US" dirty="0" smtClean="0"/>
              <a:t>PV = </a:t>
            </a:r>
            <a:r>
              <a:rPr lang="en-US" dirty="0" smtClean="0"/>
              <a:t>$342,182</a:t>
            </a:r>
            <a:endParaRPr lang="en-US"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How much to save</a:t>
            </a:r>
            <a:endParaRPr lang="en-US" dirty="0"/>
          </a:p>
        </p:txBody>
      </p:sp>
      <p:sp>
        <p:nvSpPr>
          <p:cNvPr id="3" name="Content Placeholder 2"/>
          <p:cNvSpPr>
            <a:spLocks noGrp="1"/>
          </p:cNvSpPr>
          <p:nvPr>
            <p:ph idx="1"/>
          </p:nvPr>
        </p:nvSpPr>
        <p:spPr/>
        <p:txBody>
          <a:bodyPr/>
          <a:lstStyle/>
          <a:p>
            <a:r>
              <a:rPr lang="en-US" dirty="0" smtClean="0"/>
              <a:t>How much must he put aside each year for the next 25 years?</a:t>
            </a:r>
          </a:p>
          <a:p>
            <a:r>
              <a:rPr lang="en-US" dirty="0" smtClean="0"/>
              <a:t>Assume that his savings before retirement earn 5% (after inflation).</a:t>
            </a:r>
          </a:p>
          <a:p>
            <a:r>
              <a:rPr lang="en-US" dirty="0" smtClean="0"/>
              <a:t>FV = </a:t>
            </a:r>
            <a:r>
              <a:rPr lang="en-US" dirty="0" smtClean="0"/>
              <a:t>$342,182; </a:t>
            </a:r>
            <a:r>
              <a:rPr lang="en-US" dirty="0" smtClean="0"/>
              <a:t>I = 5; N = 25; PV = 0</a:t>
            </a:r>
          </a:p>
          <a:p>
            <a:r>
              <a:rPr lang="en-US" dirty="0" smtClean="0"/>
              <a:t>PMT = </a:t>
            </a:r>
            <a:r>
              <a:rPr lang="en-US" dirty="0" smtClean="0"/>
              <a:t>$7,170</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if he can’t save that much</a:t>
            </a:r>
            <a:endParaRPr lang="en-US" dirty="0"/>
          </a:p>
        </p:txBody>
      </p:sp>
      <p:sp>
        <p:nvSpPr>
          <p:cNvPr id="3" name="Content Placeholder 2"/>
          <p:cNvSpPr>
            <a:spLocks noGrp="1"/>
          </p:cNvSpPr>
          <p:nvPr>
            <p:ph idx="1"/>
          </p:nvPr>
        </p:nvSpPr>
        <p:spPr/>
        <p:txBody>
          <a:bodyPr/>
          <a:lstStyle/>
          <a:p>
            <a:r>
              <a:rPr lang="en-US" dirty="0" smtClean="0"/>
              <a:t>Start saving earlier</a:t>
            </a:r>
          </a:p>
          <a:p>
            <a:r>
              <a:rPr lang="en-US" dirty="0" smtClean="0"/>
              <a:t>Retire later</a:t>
            </a:r>
          </a:p>
          <a:p>
            <a:r>
              <a:rPr lang="en-US" dirty="0" smtClean="0"/>
              <a:t>Live on less during retirement</a:t>
            </a:r>
          </a:p>
          <a:p>
            <a:r>
              <a:rPr lang="en-US" dirty="0" smtClean="0"/>
              <a:t>Invest more aggressively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Other Complications</a:t>
            </a:r>
            <a:endParaRPr lang="en-US" dirty="0"/>
          </a:p>
        </p:txBody>
      </p:sp>
      <p:sp>
        <p:nvSpPr>
          <p:cNvPr id="3" name="Content Placeholder 2"/>
          <p:cNvSpPr>
            <a:spLocks noGrp="1"/>
          </p:cNvSpPr>
          <p:nvPr>
            <p:ph idx="1"/>
          </p:nvPr>
        </p:nvSpPr>
        <p:spPr/>
        <p:txBody>
          <a:bodyPr/>
          <a:lstStyle/>
          <a:p>
            <a:r>
              <a:rPr lang="en-US" dirty="0" smtClean="0"/>
              <a:t>Already has money saved.</a:t>
            </a:r>
          </a:p>
          <a:p>
            <a:r>
              <a:rPr lang="en-US" dirty="0" smtClean="0"/>
              <a:t>Money in different accounts earn different rates.</a:t>
            </a:r>
          </a:p>
          <a:p>
            <a:r>
              <a:rPr lang="en-US" dirty="0" smtClean="0"/>
              <a:t>Couples.</a:t>
            </a:r>
          </a:p>
          <a:p>
            <a:r>
              <a:rPr lang="en-US" dirty="0" smtClean="0"/>
              <a:t>Bequests.</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Dealing with Uncertainty</a:t>
            </a:r>
            <a:endParaRPr lang="en-US" dirty="0"/>
          </a:p>
        </p:txBody>
      </p:sp>
      <p:sp>
        <p:nvSpPr>
          <p:cNvPr id="3" name="Content Placeholder 2"/>
          <p:cNvSpPr>
            <a:spLocks noGrp="1"/>
          </p:cNvSpPr>
          <p:nvPr>
            <p:ph idx="1"/>
          </p:nvPr>
        </p:nvSpPr>
        <p:spPr/>
        <p:txBody>
          <a:bodyPr/>
          <a:lstStyle/>
          <a:p>
            <a:endParaRPr lang="en-US" dirty="0" smtClean="0"/>
          </a:p>
          <a:p>
            <a:r>
              <a:rPr lang="en-US" dirty="0" smtClean="0"/>
              <a:t>Inflation</a:t>
            </a:r>
          </a:p>
          <a:p>
            <a:r>
              <a:rPr lang="en-US" dirty="0" smtClean="0"/>
              <a:t>Rates of Return</a:t>
            </a:r>
          </a:p>
          <a:p>
            <a:r>
              <a:rPr lang="en-US" dirty="0" smtClean="0"/>
              <a:t>Expenses</a:t>
            </a:r>
          </a:p>
          <a:p>
            <a:r>
              <a:rPr lang="en-US" dirty="0" smtClean="0"/>
              <a:t>Life Expectancy</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4% rule</a:t>
            </a:r>
            <a:endParaRPr lang="en-US" dirty="0"/>
          </a:p>
        </p:txBody>
      </p:sp>
      <p:sp>
        <p:nvSpPr>
          <p:cNvPr id="3" name="Content Placeholder 2"/>
          <p:cNvSpPr>
            <a:spLocks noGrp="1"/>
          </p:cNvSpPr>
          <p:nvPr>
            <p:ph idx="1"/>
          </p:nvPr>
        </p:nvSpPr>
        <p:spPr/>
        <p:txBody>
          <a:bodyPr>
            <a:normAutofit/>
          </a:bodyPr>
          <a:lstStyle/>
          <a:p>
            <a:pPr>
              <a:buNone/>
            </a:pPr>
            <a:endParaRPr lang="en-US" dirty="0" smtClean="0"/>
          </a:p>
          <a:p>
            <a:r>
              <a:rPr lang="en-US" dirty="0" smtClean="0"/>
              <a:t>Pull out 4% of your savings each year.</a:t>
            </a:r>
          </a:p>
          <a:p>
            <a:r>
              <a:rPr lang="en-US" dirty="0" smtClean="0"/>
              <a:t>If your savings earn 4%, you can withdraw the same amount of money indefinitely.</a:t>
            </a:r>
          </a:p>
          <a:p>
            <a:r>
              <a:rPr lang="en-US" dirty="0" smtClean="0"/>
              <a:t>$23,000/0.04 = $575,000</a:t>
            </a:r>
          </a:p>
          <a:p>
            <a:r>
              <a:rPr lang="en-US" dirty="0" smtClean="0"/>
              <a:t>$312,578 if you plan to exhaust your savings in 20 years.</a:t>
            </a:r>
          </a:p>
          <a:p>
            <a:endParaRPr lang="en-US" dirty="0" smtClean="0"/>
          </a:p>
          <a:p>
            <a:endParaRPr lang="en-US"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Insuring</a:t>
            </a:r>
            <a:endParaRPr lang="en-US" dirty="0"/>
          </a:p>
        </p:txBody>
      </p:sp>
      <p:sp>
        <p:nvSpPr>
          <p:cNvPr id="3" name="Content Placeholder 2"/>
          <p:cNvSpPr>
            <a:spLocks noGrp="1"/>
          </p:cNvSpPr>
          <p:nvPr>
            <p:ph idx="1"/>
          </p:nvPr>
        </p:nvSpPr>
        <p:spPr/>
        <p:txBody>
          <a:bodyPr/>
          <a:lstStyle/>
          <a:p>
            <a:endParaRPr lang="en-US" dirty="0" smtClean="0"/>
          </a:p>
          <a:p>
            <a:r>
              <a:rPr lang="en-US" dirty="0" smtClean="0"/>
              <a:t>Medical and Disability Insurance</a:t>
            </a:r>
          </a:p>
          <a:p>
            <a:endParaRPr lang="en-US" dirty="0" smtClean="0"/>
          </a:p>
          <a:p>
            <a:r>
              <a:rPr lang="en-US" dirty="0" smtClean="0"/>
              <a:t>Pay off mortgage before retirement</a:t>
            </a:r>
          </a:p>
          <a:p>
            <a:endParaRPr lang="en-US" dirty="0" smtClean="0"/>
          </a:p>
          <a:p>
            <a:r>
              <a:rPr lang="en-US" dirty="0" smtClean="0"/>
              <a:t>Annuities.</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It’s important to plan for your retirement needs.</a:t>
            </a:r>
          </a:p>
          <a:p>
            <a:endParaRPr lang="en-US" dirty="0" smtClean="0"/>
          </a:p>
          <a:p>
            <a:r>
              <a:rPr lang="en-US" dirty="0" smtClean="0"/>
              <a:t>Because of the uncertainties, you can’t know exactly how things will turn out.</a:t>
            </a:r>
          </a:p>
          <a:p>
            <a:endParaRPr lang="en-US" dirty="0" smtClean="0"/>
          </a:p>
          <a:p>
            <a:r>
              <a:rPr lang="en-US" dirty="0" smtClean="0"/>
              <a:t>You can see if you’re on the right track.</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Lecture</a:t>
            </a:r>
            <a:endParaRPr lang="en-US" dirty="0"/>
          </a:p>
        </p:txBody>
      </p:sp>
      <p:sp>
        <p:nvSpPr>
          <p:cNvPr id="3" name="Content Placeholder 2"/>
          <p:cNvSpPr>
            <a:spLocks noGrp="1"/>
          </p:cNvSpPr>
          <p:nvPr>
            <p:ph idx="1"/>
          </p:nvPr>
        </p:nvSpPr>
        <p:spPr/>
        <p:txBody>
          <a:bodyPr/>
          <a:lstStyle/>
          <a:p>
            <a:r>
              <a:rPr lang="en-US" dirty="0" smtClean="0"/>
              <a:t>How much do I need to save for retirement?</a:t>
            </a:r>
          </a:p>
          <a:p>
            <a:endParaRPr lang="en-US" dirty="0"/>
          </a:p>
          <a:p>
            <a:r>
              <a:rPr lang="en-US" dirty="0" smtClean="0"/>
              <a:t>We will cover:</a:t>
            </a:r>
          </a:p>
          <a:p>
            <a:pPr lvl="1"/>
            <a:r>
              <a:rPr lang="en-US" dirty="0" smtClean="0"/>
              <a:t>How to make a simple calculation.</a:t>
            </a:r>
          </a:p>
          <a:p>
            <a:pPr lvl="1"/>
            <a:r>
              <a:rPr lang="en-US" dirty="0" smtClean="0"/>
              <a:t>What makes the calculation more complicated in practice.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of Wealth</a:t>
            </a:r>
            <a:endParaRPr lang="en-US" dirty="0"/>
          </a:p>
        </p:txBody>
      </p:sp>
      <p:sp>
        <p:nvSpPr>
          <p:cNvPr id="3" name="Content Placeholder 2"/>
          <p:cNvSpPr>
            <a:spLocks noGrp="1"/>
          </p:cNvSpPr>
          <p:nvPr>
            <p:ph idx="1"/>
          </p:nvPr>
        </p:nvSpPr>
        <p:spPr/>
        <p:txBody>
          <a:bodyPr/>
          <a:lstStyle/>
          <a:p>
            <a:endParaRPr lang="en-US" dirty="0"/>
          </a:p>
        </p:txBody>
      </p:sp>
      <p:cxnSp>
        <p:nvCxnSpPr>
          <p:cNvPr id="5" name="Straight Connector 4"/>
          <p:cNvCxnSpPr/>
          <p:nvPr/>
        </p:nvCxnSpPr>
        <p:spPr>
          <a:xfrm>
            <a:off x="1066800" y="4191000"/>
            <a:ext cx="6477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5400000" flipH="1" flipV="1">
            <a:off x="876300" y="46101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flipH="1" flipV="1">
            <a:off x="4495800" y="4648200"/>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flipH="1" flipV="1">
            <a:off x="7354094" y="4685506"/>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09600" y="5181600"/>
            <a:ext cx="914400" cy="369332"/>
          </a:xfrm>
          <a:prstGeom prst="rect">
            <a:avLst/>
          </a:prstGeom>
          <a:noFill/>
        </p:spPr>
        <p:txBody>
          <a:bodyPr wrap="square" rtlCol="0">
            <a:spAutoFit/>
          </a:bodyPr>
          <a:lstStyle/>
          <a:p>
            <a:r>
              <a:rPr lang="en-US" dirty="0" smtClean="0"/>
              <a:t>Now</a:t>
            </a:r>
            <a:endParaRPr lang="en-US" dirty="0"/>
          </a:p>
        </p:txBody>
      </p:sp>
      <p:sp>
        <p:nvSpPr>
          <p:cNvPr id="13" name="TextBox 12"/>
          <p:cNvSpPr txBox="1"/>
          <p:nvPr/>
        </p:nvSpPr>
        <p:spPr>
          <a:xfrm>
            <a:off x="6629400" y="5105400"/>
            <a:ext cx="1219200" cy="369332"/>
          </a:xfrm>
          <a:prstGeom prst="rect">
            <a:avLst/>
          </a:prstGeom>
          <a:noFill/>
        </p:spPr>
        <p:txBody>
          <a:bodyPr wrap="square" rtlCol="0">
            <a:spAutoFit/>
          </a:bodyPr>
          <a:lstStyle/>
          <a:p>
            <a:r>
              <a:rPr lang="en-US" dirty="0" smtClean="0"/>
              <a:t>End of Life</a:t>
            </a:r>
            <a:endParaRPr lang="en-US" dirty="0"/>
          </a:p>
        </p:txBody>
      </p:sp>
      <p:sp>
        <p:nvSpPr>
          <p:cNvPr id="14" name="TextBox 13"/>
          <p:cNvSpPr txBox="1"/>
          <p:nvPr/>
        </p:nvSpPr>
        <p:spPr>
          <a:xfrm>
            <a:off x="3962400" y="5181600"/>
            <a:ext cx="2057400" cy="369332"/>
          </a:xfrm>
          <a:prstGeom prst="rect">
            <a:avLst/>
          </a:prstGeom>
          <a:noFill/>
        </p:spPr>
        <p:txBody>
          <a:bodyPr wrap="square" rtlCol="0">
            <a:spAutoFit/>
          </a:bodyPr>
          <a:lstStyle/>
          <a:p>
            <a:r>
              <a:rPr lang="en-US" dirty="0" smtClean="0"/>
              <a:t>Date of Retirement</a:t>
            </a:r>
            <a:endParaRPr lang="en-US" dirty="0"/>
          </a:p>
        </p:txBody>
      </p:sp>
      <p:sp>
        <p:nvSpPr>
          <p:cNvPr id="19" name="TextBox 18"/>
          <p:cNvSpPr txBox="1"/>
          <p:nvPr/>
        </p:nvSpPr>
        <p:spPr>
          <a:xfrm>
            <a:off x="1752600" y="4419600"/>
            <a:ext cx="1828800" cy="646331"/>
          </a:xfrm>
          <a:prstGeom prst="rect">
            <a:avLst/>
          </a:prstGeom>
          <a:noFill/>
        </p:spPr>
        <p:txBody>
          <a:bodyPr wrap="square" rtlCol="0">
            <a:spAutoFit/>
          </a:bodyPr>
          <a:lstStyle/>
          <a:p>
            <a:r>
              <a:rPr lang="en-US" dirty="0" smtClean="0"/>
              <a:t>Add money each year</a:t>
            </a:r>
            <a:endParaRPr lang="en-US" dirty="0"/>
          </a:p>
        </p:txBody>
      </p:sp>
      <p:sp>
        <p:nvSpPr>
          <p:cNvPr id="20" name="TextBox 19"/>
          <p:cNvSpPr txBox="1"/>
          <p:nvPr/>
        </p:nvSpPr>
        <p:spPr>
          <a:xfrm>
            <a:off x="5029200" y="4419600"/>
            <a:ext cx="2286000" cy="646331"/>
          </a:xfrm>
          <a:prstGeom prst="rect">
            <a:avLst/>
          </a:prstGeom>
          <a:noFill/>
        </p:spPr>
        <p:txBody>
          <a:bodyPr wrap="square" rtlCol="0">
            <a:spAutoFit/>
          </a:bodyPr>
          <a:lstStyle/>
          <a:p>
            <a:r>
              <a:rPr lang="en-US" dirty="0" smtClean="0"/>
              <a:t>Withdraw money each year</a:t>
            </a:r>
            <a:endParaRPr lang="en-US" dirty="0"/>
          </a:p>
        </p:txBody>
      </p:sp>
      <p:cxnSp>
        <p:nvCxnSpPr>
          <p:cNvPr id="22" name="Straight Connector 21"/>
          <p:cNvCxnSpPr/>
          <p:nvPr/>
        </p:nvCxnSpPr>
        <p:spPr>
          <a:xfrm flipV="1">
            <a:off x="1066800" y="2514600"/>
            <a:ext cx="3657600" cy="1676400"/>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4724400" y="2514600"/>
            <a:ext cx="2819400" cy="1676400"/>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1066800" y="4343400"/>
            <a:ext cx="3581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4800600" y="4343400"/>
            <a:ext cx="2743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1219200" y="2971800"/>
            <a:ext cx="990600" cy="400110"/>
          </a:xfrm>
          <a:prstGeom prst="rect">
            <a:avLst/>
          </a:prstGeom>
          <a:noFill/>
        </p:spPr>
        <p:txBody>
          <a:bodyPr wrap="square" rtlCol="0">
            <a:spAutoFit/>
          </a:bodyPr>
          <a:lstStyle/>
          <a:p>
            <a:r>
              <a:rPr lang="en-US" sz="2000" dirty="0" smtClean="0">
                <a:solidFill>
                  <a:schemeClr val="accent6">
                    <a:lumMod val="75000"/>
                  </a:schemeClr>
                </a:solidFill>
              </a:rPr>
              <a:t>Wealth</a:t>
            </a:r>
            <a:endParaRPr lang="en-US" sz="2000"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Three-Step Calculation</a:t>
            </a:r>
            <a:endParaRPr lang="en-US" dirty="0"/>
          </a:p>
        </p:txBody>
      </p:sp>
      <p:sp>
        <p:nvSpPr>
          <p:cNvPr id="3" name="Content Placeholder 2"/>
          <p:cNvSpPr>
            <a:spLocks noGrp="1"/>
          </p:cNvSpPr>
          <p:nvPr>
            <p:ph idx="1"/>
          </p:nvPr>
        </p:nvSpPr>
        <p:spPr/>
        <p:txBody>
          <a:bodyPr>
            <a:normAutofit/>
          </a:bodyPr>
          <a:lstStyle/>
          <a:p>
            <a:pPr>
              <a:buNone/>
            </a:pPr>
            <a:endParaRPr lang="en-US" dirty="0" smtClean="0"/>
          </a:p>
          <a:p>
            <a:pPr lvl="1">
              <a:buNone/>
            </a:pPr>
            <a:r>
              <a:rPr lang="en-US" dirty="0" smtClean="0"/>
              <a:t>1) How much money do you need to withdraw from your savings each year when you are retired?</a:t>
            </a:r>
          </a:p>
          <a:p>
            <a:pPr lvl="1"/>
            <a:endParaRPr lang="en-US" dirty="0" smtClean="0"/>
          </a:p>
          <a:p>
            <a:pPr lvl="1">
              <a:buNone/>
            </a:pPr>
            <a:r>
              <a:rPr lang="en-US" dirty="0" smtClean="0"/>
              <a:t>2) How much wealth you need at retirement?</a:t>
            </a:r>
          </a:p>
          <a:p>
            <a:pPr lvl="1"/>
            <a:endParaRPr lang="en-US" dirty="0" smtClean="0"/>
          </a:p>
          <a:p>
            <a:pPr lvl="1">
              <a:buNone/>
            </a:pPr>
            <a:r>
              <a:rPr lang="en-US" dirty="0" smtClean="0"/>
              <a:t>3) How much do you need to save each year to accumulate that wealth?</a:t>
            </a:r>
          </a:p>
          <a:p>
            <a:pPr lvl="1"/>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Word About Inflation</a:t>
            </a:r>
            <a:endParaRPr lang="en-US" dirty="0"/>
          </a:p>
        </p:txBody>
      </p:sp>
      <p:sp>
        <p:nvSpPr>
          <p:cNvPr id="3" name="Content Placeholder 2"/>
          <p:cNvSpPr>
            <a:spLocks noGrp="1"/>
          </p:cNvSpPr>
          <p:nvPr>
            <p:ph idx="1"/>
          </p:nvPr>
        </p:nvSpPr>
        <p:spPr/>
        <p:txBody>
          <a:bodyPr/>
          <a:lstStyle/>
          <a:p>
            <a:r>
              <a:rPr lang="en-US" dirty="0" smtClean="0"/>
              <a:t>Inflation will reduce the value of your savings over time.</a:t>
            </a:r>
          </a:p>
          <a:p>
            <a:endParaRPr lang="en-US" dirty="0" smtClean="0"/>
          </a:p>
          <a:p>
            <a:r>
              <a:rPr lang="en-US" dirty="0" smtClean="0"/>
              <a:t>To adjust for inflation, we will:</a:t>
            </a:r>
          </a:p>
          <a:p>
            <a:pPr lvl="1"/>
            <a:r>
              <a:rPr lang="en-US" dirty="0" smtClean="0"/>
              <a:t>Use current dollars for calculations.</a:t>
            </a:r>
          </a:p>
          <a:p>
            <a:pPr lvl="1"/>
            <a:r>
              <a:rPr lang="en-US" dirty="0" smtClean="0"/>
              <a:t>Use inflation-adjusted rates of return.</a:t>
            </a:r>
          </a:p>
          <a:p>
            <a:pPr lvl="1">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Word About Uncertainty</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A number of uncertainties</a:t>
            </a:r>
          </a:p>
          <a:p>
            <a:pPr lvl="1"/>
            <a:r>
              <a:rPr lang="en-US" dirty="0" smtClean="0"/>
              <a:t>Our expenses when retired.</a:t>
            </a:r>
          </a:p>
          <a:p>
            <a:pPr lvl="1"/>
            <a:r>
              <a:rPr lang="en-US" dirty="0" smtClean="0"/>
              <a:t>The return on our investments.</a:t>
            </a:r>
          </a:p>
          <a:p>
            <a:pPr lvl="1"/>
            <a:r>
              <a:rPr lang="en-US" dirty="0" smtClean="0"/>
              <a:t>The rate of inflation in the future.</a:t>
            </a:r>
          </a:p>
          <a:p>
            <a:pPr lvl="1"/>
            <a:r>
              <a:rPr lang="en-US" dirty="0" smtClean="0"/>
              <a:t>How long we live.</a:t>
            </a:r>
          </a:p>
          <a:p>
            <a:endParaRPr lang="en-US" dirty="0" smtClean="0"/>
          </a:p>
          <a:p>
            <a:r>
              <a:rPr lang="en-US" dirty="0" smtClean="0"/>
              <a:t>In our simple calculation, we will assume that everything is known for sure. </a:t>
            </a:r>
          </a:p>
          <a:p>
            <a:endParaRPr lang="en-US" dirty="0" smtClean="0"/>
          </a:p>
          <a:p>
            <a:r>
              <a:rPr lang="en-US" dirty="0" smtClean="0"/>
              <a:t>At the end of the lecture, we will look at how to incorporate uncertainty.</a:t>
            </a:r>
          </a:p>
          <a:p>
            <a:endParaRPr lang="en-US" dirty="0" smtClean="0"/>
          </a:p>
          <a:p>
            <a:endParaRPr lang="en-US" dirty="0" smtClean="0"/>
          </a:p>
          <a:p>
            <a:r>
              <a:rPr lang="en-US" dirty="0" smtClean="0"/>
              <a:t>The calculation of how much we need to save must be repeated each year to reflect what we’ve learned over the previous year.</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How much income per year?</a:t>
            </a:r>
            <a:endParaRPr lang="en-US" dirty="0"/>
          </a:p>
        </p:txBody>
      </p:sp>
      <p:sp>
        <p:nvSpPr>
          <p:cNvPr id="3" name="Content Placeholder 2"/>
          <p:cNvSpPr>
            <a:spLocks noGrp="1"/>
          </p:cNvSpPr>
          <p:nvPr>
            <p:ph idx="1"/>
          </p:nvPr>
        </p:nvSpPr>
        <p:spPr/>
        <p:txBody>
          <a:bodyPr/>
          <a:lstStyle/>
          <a:p>
            <a:r>
              <a:rPr lang="en-US" dirty="0" smtClean="0"/>
              <a:t>Start with your current income.</a:t>
            </a:r>
          </a:p>
          <a:p>
            <a:endParaRPr lang="en-US" dirty="0" smtClean="0"/>
          </a:p>
          <a:p>
            <a:r>
              <a:rPr lang="en-US" dirty="0" smtClean="0"/>
              <a:t>Subtract the amount that comes from social security or a pension.</a:t>
            </a:r>
          </a:p>
          <a:p>
            <a:endParaRPr lang="en-US" dirty="0" smtClean="0"/>
          </a:p>
          <a:p>
            <a:r>
              <a:rPr lang="en-US" dirty="0" smtClean="0"/>
              <a:t>This equals the amount that you need to generate each year from savings.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2)How much wealth does this require?</a:t>
            </a:r>
            <a:endParaRPr lang="en-US" dirty="0"/>
          </a:p>
        </p:txBody>
      </p:sp>
      <p:sp>
        <p:nvSpPr>
          <p:cNvPr id="3" name="Content Placeholder 2"/>
          <p:cNvSpPr>
            <a:spLocks noGrp="1"/>
          </p:cNvSpPr>
          <p:nvPr>
            <p:ph idx="1"/>
          </p:nvPr>
        </p:nvSpPr>
        <p:spPr/>
        <p:txBody>
          <a:bodyPr/>
          <a:lstStyle/>
          <a:p>
            <a:r>
              <a:rPr lang="en-US" dirty="0" smtClean="0"/>
              <a:t>A  number of different ways to do this:</a:t>
            </a:r>
          </a:p>
          <a:p>
            <a:pPr lvl="1"/>
            <a:r>
              <a:rPr lang="en-US" dirty="0" smtClean="0"/>
              <a:t>Find wealth needed to generate income if no uncertainty.</a:t>
            </a:r>
          </a:p>
          <a:p>
            <a:pPr lvl="1"/>
            <a:r>
              <a:rPr lang="en-US" dirty="0" smtClean="0"/>
              <a:t>“Monte Carlo” analysis.</a:t>
            </a:r>
          </a:p>
          <a:p>
            <a:pPr lvl="1"/>
            <a:r>
              <a:rPr lang="en-US" dirty="0" smtClean="0"/>
              <a:t>4% Rule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3) How much will you have to save?</a:t>
            </a:r>
            <a:endParaRPr lang="en-US" dirty="0"/>
          </a:p>
        </p:txBody>
      </p:sp>
      <p:sp>
        <p:nvSpPr>
          <p:cNvPr id="3" name="Content Placeholder 2"/>
          <p:cNvSpPr>
            <a:spLocks noGrp="1"/>
          </p:cNvSpPr>
          <p:nvPr>
            <p:ph idx="1"/>
          </p:nvPr>
        </p:nvSpPr>
        <p:spPr/>
        <p:txBody>
          <a:bodyPr/>
          <a:lstStyle/>
          <a:p>
            <a:r>
              <a:rPr lang="en-US" dirty="0" smtClean="0"/>
              <a:t>Two interconnected decisions</a:t>
            </a:r>
          </a:p>
          <a:p>
            <a:pPr lvl="1"/>
            <a:r>
              <a:rPr lang="en-US" dirty="0" smtClean="0"/>
              <a:t>The amount you save each year.</a:t>
            </a:r>
          </a:p>
          <a:p>
            <a:pPr lvl="1"/>
            <a:r>
              <a:rPr lang="en-US" dirty="0" smtClean="0"/>
              <a:t>The asset allocation decision which determines your expected rate of return.</a:t>
            </a:r>
          </a:p>
          <a:p>
            <a:pPr lvl="1"/>
            <a:endParaRPr lang="en-US"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845</TotalTime>
  <Words>3283</Words>
  <Application>Microsoft Office PowerPoint</Application>
  <PresentationFormat>On-screen Show (4:3)</PresentationFormat>
  <Paragraphs>187</Paragraphs>
  <Slides>19</Slides>
  <Notes>18</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How Much to Save for Retirement?</vt:lpstr>
      <vt:lpstr>The Lecture</vt:lpstr>
      <vt:lpstr>Timeline of Wealth</vt:lpstr>
      <vt:lpstr>A Three-Step Calculation</vt:lpstr>
      <vt:lpstr>A Word About Inflation</vt:lpstr>
      <vt:lpstr>A Word About Uncertainty</vt:lpstr>
      <vt:lpstr>1) How much income per year?</vt:lpstr>
      <vt:lpstr>2)How much wealth does this require?</vt:lpstr>
      <vt:lpstr>3) How much will you have to save?</vt:lpstr>
      <vt:lpstr>A Simple Example</vt:lpstr>
      <vt:lpstr>1) How much each year?</vt:lpstr>
      <vt:lpstr>2) How Much Wealth at Retirement</vt:lpstr>
      <vt:lpstr>3) How much to save</vt:lpstr>
      <vt:lpstr>What if he can’t save that much</vt:lpstr>
      <vt:lpstr>Some Other Complications</vt:lpstr>
      <vt:lpstr>Dealing with Uncertainty</vt:lpstr>
      <vt:lpstr>The 4% rule</vt:lpstr>
      <vt:lpstr>Insuring</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Jim</dc:creator>
  <cp:lastModifiedBy>jpd45767</cp:lastModifiedBy>
  <cp:revision>93</cp:revision>
  <dcterms:created xsi:type="dcterms:W3CDTF">2011-01-20T21:33:42Z</dcterms:created>
  <dcterms:modified xsi:type="dcterms:W3CDTF">2011-03-22T21:46:35Z</dcterms:modified>
</cp:coreProperties>
</file>